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Montserrat"/>
      <p:regular r:id="rId25"/>
      <p:bold r:id="rId26"/>
      <p:italic r:id="rId27"/>
      <p:boldItalic r:id="rId28"/>
    </p:embeddedFont>
    <p:embeddedFont>
      <p:font typeface="Lato"/>
      <p:regular r:id="rId29"/>
      <p:bold r:id="rId30"/>
      <p:italic r:id="rId31"/>
      <p:boldItalic r:id="rId32"/>
    </p:embeddedFont>
    <p:embeddedFont>
      <p:font typeface="Averag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01ba2bfc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01ba2bfc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01ba2bfc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01ba2bfc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4.jp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Interfejsy (złącza)</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1828800" rtl="0" algn="l">
              <a:lnSpc>
                <a:spcPct val="115000"/>
              </a:lnSpc>
              <a:spcBef>
                <a:spcPts val="0"/>
              </a:spcBef>
              <a:spcAft>
                <a:spcPts val="1600"/>
              </a:spcAft>
              <a:buNone/>
            </a:pPr>
            <a:r>
              <a:rPr lang="en-GB"/>
              <a:t>Damian Pastuszak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26"/>
          <p:cNvSpPr txBox="1"/>
          <p:nvPr>
            <p:ph type="title"/>
          </p:nvPr>
        </p:nvSpPr>
        <p:spPr>
          <a:xfrm>
            <a:off x="1272100" y="355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PS/2</a:t>
            </a:r>
            <a:endParaRPr>
              <a:solidFill>
                <a:srgbClr val="FFFFFF"/>
              </a:solidFill>
            </a:endParaRPr>
          </a:p>
        </p:txBody>
      </p:sp>
      <p:sp>
        <p:nvSpPr>
          <p:cNvPr id="349" name="Google Shape;349;p26"/>
          <p:cNvSpPr txBox="1"/>
          <p:nvPr/>
        </p:nvSpPr>
        <p:spPr>
          <a:xfrm>
            <a:off x="812750" y="21262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Przykłady zastosowania:</a:t>
            </a:r>
            <a:endParaRPr/>
          </a:p>
        </p:txBody>
      </p:sp>
      <p:sp>
        <p:nvSpPr>
          <p:cNvPr id="350" name="Google Shape;350;p26"/>
          <p:cNvSpPr txBox="1"/>
          <p:nvPr/>
        </p:nvSpPr>
        <p:spPr>
          <a:xfrm>
            <a:off x="675350" y="3148950"/>
            <a:ext cx="2523900" cy="118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-podłączenie klawiatury i myszki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-podłączenie zasilania innych urządzeń do wprowadzania danych</a:t>
            </a:r>
            <a:endParaRPr>
              <a:solidFill>
                <a:srgbClr val="FFFFFF"/>
              </a:solidFill>
              <a:latin typeface="Lato"/>
              <a:ea typeface="Lato"/>
              <a:cs typeface="Lato"/>
              <a:sym typeface="Lato"/>
            </a:endParaRPr>
          </a:p>
        </p:txBody>
      </p:sp>
      <p:sp>
        <p:nvSpPr>
          <p:cNvPr id="351" name="Google Shape;351;p26"/>
          <p:cNvSpPr txBox="1"/>
          <p:nvPr/>
        </p:nvSpPr>
        <p:spPr>
          <a:xfrm>
            <a:off x="6548585" y="21262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Właściwości interfejsu:</a:t>
            </a:r>
            <a:endParaRPr/>
          </a:p>
        </p:txBody>
      </p:sp>
      <p:sp>
        <p:nvSpPr>
          <p:cNvPr id="352" name="Google Shape;352;p26"/>
          <p:cNvSpPr txBox="1"/>
          <p:nvPr/>
        </p:nvSpPr>
        <p:spPr>
          <a:xfrm>
            <a:off x="6137125" y="3044100"/>
            <a:ext cx="2676900" cy="118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p:txBody>
      </p:sp>
      <p:cxnSp>
        <p:nvCxnSpPr>
          <p:cNvPr id="353" name="Google Shape;353;p26"/>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54" name="Google Shape;354;p26"/>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55" name="Google Shape;355;p26"/>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56" name="Google Shape;356;p26"/>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57" name="Google Shape;357;p26"/>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rot="-5400000">
            <a:off x="3185298" y="1676055"/>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6"/>
          <p:cNvGrpSpPr/>
          <p:nvPr/>
        </p:nvGrpSpPr>
        <p:grpSpPr>
          <a:xfrm>
            <a:off x="3078687" y="2700858"/>
            <a:ext cx="737729" cy="737729"/>
            <a:chOff x="2920647" y="2157958"/>
            <a:chExt cx="827700" cy="827700"/>
          </a:xfrm>
        </p:grpSpPr>
        <p:sp>
          <p:nvSpPr>
            <p:cNvPr id="362" name="Google Shape;362;p26"/>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6"/>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Roboto"/>
              <a:ea typeface="Roboto"/>
              <a:cs typeface="Roboto"/>
              <a:sym typeface="Roboto"/>
            </a:endParaRPr>
          </a:p>
        </p:txBody>
      </p:sp>
      <p:grpSp>
        <p:nvGrpSpPr>
          <p:cNvPr id="365" name="Google Shape;365;p26"/>
          <p:cNvGrpSpPr/>
          <p:nvPr/>
        </p:nvGrpSpPr>
        <p:grpSpPr>
          <a:xfrm rot="-5400000">
            <a:off x="4225338" y="3802929"/>
            <a:ext cx="737729" cy="737729"/>
            <a:chOff x="2920647" y="2157958"/>
            <a:chExt cx="827700" cy="827700"/>
          </a:xfrm>
        </p:grpSpPr>
        <p:sp>
          <p:nvSpPr>
            <p:cNvPr id="366" name="Google Shape;366;p26"/>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6"/>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Roboto"/>
              <a:ea typeface="Roboto"/>
              <a:cs typeface="Roboto"/>
              <a:sym typeface="Roboto"/>
            </a:endParaRPr>
          </a:p>
        </p:txBody>
      </p:sp>
      <p:grpSp>
        <p:nvGrpSpPr>
          <p:cNvPr id="369" name="Google Shape;369;p26"/>
          <p:cNvGrpSpPr/>
          <p:nvPr/>
        </p:nvGrpSpPr>
        <p:grpSpPr>
          <a:xfrm>
            <a:off x="5313093" y="2700655"/>
            <a:ext cx="737804" cy="737804"/>
            <a:chOff x="5428888" y="2158023"/>
            <a:chExt cx="828900" cy="828900"/>
          </a:xfrm>
        </p:grpSpPr>
        <p:sp>
          <p:nvSpPr>
            <p:cNvPr id="370" name="Google Shape;370;p26"/>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26"/>
          <p:cNvGrpSpPr/>
          <p:nvPr/>
        </p:nvGrpSpPr>
        <p:grpSpPr>
          <a:xfrm rot="5400000">
            <a:off x="4193370" y="1569752"/>
            <a:ext cx="737729" cy="737729"/>
            <a:chOff x="2920647" y="2157958"/>
            <a:chExt cx="827700" cy="827700"/>
          </a:xfrm>
        </p:grpSpPr>
        <p:sp>
          <p:nvSpPr>
            <p:cNvPr id="373" name="Google Shape;373;p26"/>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26"/>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Roboto"/>
              <a:ea typeface="Roboto"/>
              <a:cs typeface="Roboto"/>
              <a:sym typeface="Roboto"/>
            </a:endParaRPr>
          </a:p>
        </p:txBody>
      </p:sp>
      <p:sp>
        <p:nvSpPr>
          <p:cNvPr id="376" name="Google Shape;376;p26"/>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26"/>
          <p:cNvPicPr preferRelativeResize="0"/>
          <p:nvPr/>
        </p:nvPicPr>
        <p:blipFill>
          <a:blip r:embed="rId3">
            <a:alphaModFix/>
          </a:blip>
          <a:stretch>
            <a:fillRect/>
          </a:stretch>
        </p:blipFill>
        <p:spPr>
          <a:xfrm>
            <a:off x="6325000" y="93100"/>
            <a:ext cx="2214975" cy="1476650"/>
          </a:xfrm>
          <a:prstGeom prst="rect">
            <a:avLst/>
          </a:prstGeom>
          <a:noFill/>
          <a:ln>
            <a:noFill/>
          </a:ln>
        </p:spPr>
      </p:pic>
      <p:pic>
        <p:nvPicPr>
          <p:cNvPr id="378" name="Google Shape;378;p26"/>
          <p:cNvPicPr preferRelativeResize="0"/>
          <p:nvPr/>
        </p:nvPicPr>
        <p:blipFill rotWithShape="1">
          <a:blip r:embed="rId4">
            <a:alphaModFix/>
          </a:blip>
          <a:srcRect b="450" l="4054" r="-1273" t="-530"/>
          <a:stretch/>
        </p:blipFill>
        <p:spPr>
          <a:xfrm rot="-208213">
            <a:off x="3942663" y="2584566"/>
            <a:ext cx="1295499" cy="865069"/>
          </a:xfrm>
          <a:prstGeom prst="rect">
            <a:avLst/>
          </a:prstGeom>
          <a:noFill/>
          <a:ln>
            <a:noFill/>
          </a:ln>
          <a:effectLst>
            <a:outerShdw blurRad="1428750" rotWithShape="0" algn="bl" dir="5400000" dist="9525">
              <a:srgbClr val="000000"/>
            </a:outerShdw>
          </a:effectLst>
        </p:spPr>
      </p:pic>
      <p:sp>
        <p:nvSpPr>
          <p:cNvPr id="379" name="Google Shape;379;p26"/>
          <p:cNvSpPr txBox="1"/>
          <p:nvPr/>
        </p:nvSpPr>
        <p:spPr>
          <a:xfrm>
            <a:off x="1435100" y="845675"/>
            <a:ext cx="4305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50">
                <a:solidFill>
                  <a:srgbClr val="FFFFFF"/>
                </a:solidFill>
                <a:latin typeface="Lato"/>
                <a:ea typeface="Lato"/>
                <a:cs typeface="Lato"/>
                <a:sym typeface="Lato"/>
              </a:rPr>
              <a:t>Jest to port komunikacyjny opracowany przez firmę IBM. Jest on odmianą portu szeregowego przeznaczoną do podłączania klawiatury i myszy.</a:t>
            </a:r>
            <a:endParaRPr b="1">
              <a:solidFill>
                <a:srgbClr val="FFFFFF"/>
              </a:solidFill>
              <a:latin typeface="Lato"/>
              <a:ea typeface="Lato"/>
              <a:cs typeface="Lato"/>
              <a:sym typeface="Lato"/>
            </a:endParaRPr>
          </a:p>
        </p:txBody>
      </p:sp>
      <p:sp>
        <p:nvSpPr>
          <p:cNvPr id="380" name="Google Shape;380;p26"/>
          <p:cNvSpPr txBox="1"/>
          <p:nvPr/>
        </p:nvSpPr>
        <p:spPr>
          <a:xfrm>
            <a:off x="6210300" y="3175000"/>
            <a:ext cx="2463900" cy="11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-Liczba portów: 2 (po jednym dla klawiatury i myszy)</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-Złącze 6-pinowe miniDIN</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-Transfer 40 kb/s</a:t>
            </a:r>
            <a:endParaRPr>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27"/>
          <p:cNvSpPr/>
          <p:nvPr/>
        </p:nvSpPr>
        <p:spPr>
          <a:xfrm>
            <a:off x="1143000" y="1707350"/>
            <a:ext cx="3871500" cy="2031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Interfejs USB </a:t>
            </a:r>
            <a:r>
              <a:rPr lang="en-GB" sz="1200">
                <a:solidFill>
                  <a:srgbClr val="FFFFFF"/>
                </a:solidFill>
                <a:latin typeface="Arial"/>
                <a:ea typeface="Arial"/>
                <a:cs typeface="Arial"/>
                <a:sym typeface="Arial"/>
              </a:rPr>
              <a:t>(ang. Universal Serial Bus - uniwersalna magistrala szeregowa)</a:t>
            </a:r>
            <a:endParaRPr>
              <a:solidFill>
                <a:srgbClr val="FFFFFF"/>
              </a:solidFill>
            </a:endParaRPr>
          </a:p>
        </p:txBody>
      </p:sp>
      <p:sp>
        <p:nvSpPr>
          <p:cNvPr id="387" name="Google Shape;387;p27"/>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200">
                <a:solidFill>
                  <a:srgbClr val="FFFFFF"/>
                </a:solidFill>
              </a:rPr>
              <a:t>obecnie najpopularniejszy interfejs szeregowy służący do przyłączania urządzeń peryferyjnych, obsługuje technologie: PnP, Hot swapping, Hot plugging.</a:t>
            </a:r>
            <a:endParaRPr b="1">
              <a:solidFill>
                <a:srgbClr val="FFFFFF"/>
              </a:solidFill>
            </a:endParaRPr>
          </a:p>
        </p:txBody>
      </p:sp>
      <p:sp>
        <p:nvSpPr>
          <p:cNvPr id="388" name="Google Shape;388;p27"/>
          <p:cNvSpPr txBox="1"/>
          <p:nvPr>
            <p:ph idx="2" type="body"/>
          </p:nvPr>
        </p:nvSpPr>
        <p:spPr>
          <a:xfrm>
            <a:off x="1297500" y="1818075"/>
            <a:ext cx="38715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Port USB jest uniwersalny w tym sensie, że można go wykorzystać do podłączenia do komputera każdego urządzenia zdolnego do współpracy z komputerem, zgodnego ze standardem USB. Urządzenia USB są podłączane czterożyłowym kablem zakończonym odpowiednim wtykiem. Niektóre rodzaje wtyków określonych w standardzie:</a:t>
            </a:r>
            <a:endParaRPr/>
          </a:p>
        </p:txBody>
      </p:sp>
      <p:grpSp>
        <p:nvGrpSpPr>
          <p:cNvPr id="389" name="Google Shape;389;p27"/>
          <p:cNvGrpSpPr/>
          <p:nvPr/>
        </p:nvGrpSpPr>
        <p:grpSpPr>
          <a:xfrm>
            <a:off x="5511088" y="2219377"/>
            <a:ext cx="3462484" cy="2672600"/>
            <a:chOff x="3553042" y="1657806"/>
            <a:chExt cx="3461100" cy="2671532"/>
          </a:xfrm>
        </p:grpSpPr>
        <p:sp>
          <p:nvSpPr>
            <p:cNvPr id="390" name="Google Shape;390;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27"/>
          <p:cNvSpPr/>
          <p:nvPr/>
        </p:nvSpPr>
        <p:spPr>
          <a:xfrm flipH="1">
            <a:off x="5563829" y="22775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27"/>
          <p:cNvPicPr preferRelativeResize="0"/>
          <p:nvPr/>
        </p:nvPicPr>
        <p:blipFill>
          <a:blip r:embed="rId3">
            <a:alphaModFix/>
          </a:blip>
          <a:stretch>
            <a:fillRect/>
          </a:stretch>
        </p:blipFill>
        <p:spPr>
          <a:xfrm>
            <a:off x="5601167" y="2276350"/>
            <a:ext cx="3281725" cy="1912500"/>
          </a:xfrm>
          <a:prstGeom prst="rect">
            <a:avLst/>
          </a:prstGeom>
          <a:noFill/>
          <a:ln>
            <a:noFill/>
          </a:ln>
        </p:spPr>
      </p:pic>
      <p:sp>
        <p:nvSpPr>
          <p:cNvPr id="400" name="Google Shape;400;p27"/>
          <p:cNvSpPr/>
          <p:nvPr/>
        </p:nvSpPr>
        <p:spPr>
          <a:xfrm flipH="1" rot="10800000">
            <a:off x="2324675" y="3739350"/>
            <a:ext cx="2818800" cy="352500"/>
          </a:xfrm>
          <a:prstGeom prst="bentArrow">
            <a:avLst>
              <a:gd fmla="val 25000" name="adj1"/>
              <a:gd fmla="val 17574" name="adj2"/>
              <a:gd fmla="val 25000" name="adj3"/>
              <a:gd fmla="val 43750" name="adj4"/>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28"/>
          <p:cNvSpPr txBox="1"/>
          <p:nvPr>
            <p:ph type="title"/>
          </p:nvPr>
        </p:nvSpPr>
        <p:spPr>
          <a:xfrm>
            <a:off x="1297500" y="426425"/>
            <a:ext cx="3036300" cy="17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Ewolucja standardu</a:t>
            </a:r>
            <a:endParaRPr/>
          </a:p>
        </p:txBody>
      </p:sp>
      <p:sp>
        <p:nvSpPr>
          <p:cNvPr id="406" name="Google Shape;406;p28"/>
          <p:cNvSpPr txBox="1"/>
          <p:nvPr>
            <p:ph idx="1" type="subTitle"/>
          </p:nvPr>
        </p:nvSpPr>
        <p:spPr>
          <a:xfrm>
            <a:off x="254000" y="1709225"/>
            <a:ext cx="34545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Właściwości interfejsu USB:</a:t>
            </a:r>
            <a:endParaRPr b="1"/>
          </a:p>
        </p:txBody>
      </p:sp>
      <p:sp>
        <p:nvSpPr>
          <p:cNvPr id="407" name="Google Shape;407;p28"/>
          <p:cNvSpPr txBox="1"/>
          <p:nvPr>
            <p:ph idx="2" type="body"/>
          </p:nvPr>
        </p:nvSpPr>
        <p:spPr>
          <a:xfrm>
            <a:off x="3606800" y="233225"/>
            <a:ext cx="4914900" cy="36051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USB 1.1 - specyfikacja USB 1.1 z roku 1998 umożliwia transfer danych w dwóch trybach: Low Speed oraz Full Speed. Urządzenia w standardzie USB 1.1 nie współpracują ze sobą bez pośrednictwa komputera, to znaczy np. że nie istnieje możliwość bezpośredniego połączenia drukarki USB 1.1 z cyfrowym aparatem fotograficznym. </a:t>
            </a:r>
            <a:endParaRPr/>
          </a:p>
          <a:p>
            <a:pPr indent="-311150" lvl="0" marL="457200" rtl="0" algn="l">
              <a:spcBef>
                <a:spcPts val="0"/>
              </a:spcBef>
              <a:spcAft>
                <a:spcPts val="0"/>
              </a:spcAft>
              <a:buSzPts val="1300"/>
              <a:buChar char="●"/>
            </a:pPr>
            <a:r>
              <a:rPr lang="en-GB"/>
              <a:t>USB 2.0 Hi-Speed - specyfikacja USB 2.0 z roku 2000. W 2001 roku dodano nową funkcję On-The-Go umożliwiającą łączenie urządzeń USB 2.0 bez pośrednictwa komputera. Urządzenia w standardzie USB 2.0 są w pełni kompatybilne ze starszymi urządzeniami w standardzie 1.1. </a:t>
            </a:r>
            <a:endParaRPr/>
          </a:p>
          <a:p>
            <a:pPr indent="-311150" lvl="0" marL="457200" rtl="0" algn="l">
              <a:spcBef>
                <a:spcPts val="0"/>
              </a:spcBef>
              <a:spcAft>
                <a:spcPts val="0"/>
              </a:spcAft>
              <a:buSzPts val="1300"/>
              <a:buChar char="●"/>
            </a:pPr>
            <a:r>
              <a:rPr lang="en-GB"/>
              <a:t>USB 3.0 SuperSpeed - ogłoszona w roku 2008. Nowy standard oprócz standardowych przewodów do szybkich transferów wykorzystuje dwie światłowody. Dodano także kilka rozwiązań zapewniających lepszą energooszczędność pracy</a:t>
            </a:r>
            <a:endParaRPr/>
          </a:p>
        </p:txBody>
      </p:sp>
      <p:sp>
        <p:nvSpPr>
          <p:cNvPr id="408" name="Google Shape;408;p28"/>
          <p:cNvSpPr txBox="1"/>
          <p:nvPr/>
        </p:nvSpPr>
        <p:spPr>
          <a:xfrm>
            <a:off x="114300" y="2177250"/>
            <a:ext cx="3036300" cy="26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~Szybkość transferu: USB 1.1: 1,5 MB/s = 12 Mb/s, USB 2.0: 60 MB/s = 480 Mb/s, USB 3.0: 600 MB/s = 4,6 Gb/s</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~Długość przewodów: do 3m (USB 1.1) lub 5m. Wtórnik USB umożliwia przedłużenie kabla USB o swoją długość</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~Liczba portów: USB 1.1: od 2 do 6, USB 2.0: od 2 do 8USB 3.0: od 2 do 10</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~Hot plugging, hot swapping: tak</a:t>
            </a:r>
            <a:endParaRPr>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29"/>
          <p:cNvPicPr preferRelativeResize="0"/>
          <p:nvPr/>
        </p:nvPicPr>
        <p:blipFill>
          <a:blip r:embed="rId3">
            <a:alphaModFix/>
          </a:blip>
          <a:stretch>
            <a:fillRect/>
          </a:stretch>
        </p:blipFill>
        <p:spPr>
          <a:xfrm rot="-2754271">
            <a:off x="1045637" y="2240671"/>
            <a:ext cx="1930402" cy="1382076"/>
          </a:xfrm>
          <a:prstGeom prst="rect">
            <a:avLst/>
          </a:prstGeom>
          <a:noFill/>
          <a:ln>
            <a:noFill/>
          </a:ln>
        </p:spPr>
      </p:pic>
      <p:sp>
        <p:nvSpPr>
          <p:cNvPr id="414" name="Google Shape;414;p29"/>
          <p:cNvSpPr/>
          <p:nvPr/>
        </p:nvSpPr>
        <p:spPr>
          <a:xfrm>
            <a:off x="1401725" y="127000"/>
            <a:ext cx="2075700" cy="796500"/>
          </a:xfrm>
          <a:prstGeom prst="flowChartPunchedTape">
            <a:avLst/>
          </a:prstGeom>
          <a:solidFill>
            <a:schemeClr val="accent1"/>
          </a:solidFill>
          <a:ln cap="flat" cmpd="sng" w="9525">
            <a:solidFill>
              <a:srgbClr val="000000"/>
            </a:solidFill>
            <a:prstDash val="solid"/>
            <a:round/>
            <a:headEnd len="sm" w="sm" type="none"/>
            <a:tailEnd len="sm" w="sm" type="none"/>
          </a:ln>
          <a:effectLst>
            <a:outerShdw blurRad="314325" rotWithShape="0" algn="bl" dir="5400000"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4186863" y="127000"/>
            <a:ext cx="2075700" cy="796500"/>
          </a:xfrm>
          <a:prstGeom prst="flowChartPunchedTap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6738525" y="127000"/>
            <a:ext cx="2115925" cy="796500"/>
          </a:xfrm>
          <a:prstGeom prst="flowChartPunchedTape">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9"/>
          <p:cNvGrpSpPr/>
          <p:nvPr/>
        </p:nvGrpSpPr>
        <p:grpSpPr>
          <a:xfrm rot="-2754224">
            <a:off x="135873" y="2022293"/>
            <a:ext cx="3769197" cy="1837358"/>
            <a:chOff x="4654186" y="1785178"/>
            <a:chExt cx="4042004" cy="2072175"/>
          </a:xfrm>
        </p:grpSpPr>
        <p:sp>
          <p:nvSpPr>
            <p:cNvPr id="418" name="Google Shape;418;p29"/>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rot="5400000">
              <a:off x="4590717" y="2763677"/>
              <a:ext cx="667200" cy="1086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9"/>
          <p:cNvSpPr/>
          <p:nvPr/>
        </p:nvSpPr>
        <p:spPr>
          <a:xfrm flipH="1" rot="2645667">
            <a:off x="1255529" y="1188711"/>
            <a:ext cx="1812046" cy="3174739"/>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 name="Google Shape;422;p29"/>
          <p:cNvPicPr preferRelativeResize="0"/>
          <p:nvPr/>
        </p:nvPicPr>
        <p:blipFill>
          <a:blip r:embed="rId4">
            <a:alphaModFix/>
          </a:blip>
          <a:stretch>
            <a:fillRect/>
          </a:stretch>
        </p:blipFill>
        <p:spPr>
          <a:xfrm rot="-2754268">
            <a:off x="918627" y="1947561"/>
            <a:ext cx="2485852" cy="1657201"/>
          </a:xfrm>
          <a:prstGeom prst="rect">
            <a:avLst/>
          </a:prstGeom>
          <a:noFill/>
          <a:ln cap="flat" cmpd="sng" w="9525">
            <a:solidFill>
              <a:srgbClr val="000000"/>
            </a:solidFill>
            <a:prstDash val="solid"/>
            <a:round/>
            <a:headEnd len="sm" w="sm" type="none"/>
            <a:tailEnd len="sm" w="sm" type="none"/>
          </a:ln>
          <a:effectLst>
            <a:outerShdw blurRad="1428750" rotWithShape="0" algn="bl" dir="1380000" dist="190500">
              <a:srgbClr val="000000">
                <a:alpha val="38000"/>
              </a:srgbClr>
            </a:outerShdw>
          </a:effectLst>
        </p:spPr>
      </p:pic>
      <p:grpSp>
        <p:nvGrpSpPr>
          <p:cNvPr id="423" name="Google Shape;423;p29"/>
          <p:cNvGrpSpPr/>
          <p:nvPr/>
        </p:nvGrpSpPr>
        <p:grpSpPr>
          <a:xfrm rot="1170286">
            <a:off x="4341794" y="1498896"/>
            <a:ext cx="1765224" cy="3364348"/>
            <a:chOff x="3983627" y="1676395"/>
            <a:chExt cx="1449538" cy="2881914"/>
          </a:xfrm>
        </p:grpSpPr>
        <p:sp>
          <p:nvSpPr>
            <p:cNvPr id="424" name="Google Shape;424;p29"/>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4473243" y="4300359"/>
              <a:ext cx="472800" cy="768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9"/>
          <p:cNvGrpSpPr/>
          <p:nvPr/>
        </p:nvGrpSpPr>
        <p:grpSpPr>
          <a:xfrm rot="-660990">
            <a:off x="7083828" y="1304285"/>
            <a:ext cx="1765160" cy="3364337"/>
            <a:chOff x="3983627" y="1676395"/>
            <a:chExt cx="1449538" cy="2881914"/>
          </a:xfrm>
        </p:grpSpPr>
        <p:sp>
          <p:nvSpPr>
            <p:cNvPr id="428" name="Google Shape;428;p29"/>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4473243" y="4300359"/>
              <a:ext cx="472800" cy="768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29"/>
          <p:cNvSpPr/>
          <p:nvPr/>
        </p:nvSpPr>
        <p:spPr>
          <a:xfrm flipH="1" rot="-660691">
            <a:off x="7045099" y="1376818"/>
            <a:ext cx="1762245" cy="2815518"/>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29"/>
          <p:cNvPicPr preferRelativeResize="0"/>
          <p:nvPr/>
        </p:nvPicPr>
        <p:blipFill>
          <a:blip r:embed="rId5">
            <a:alphaModFix/>
          </a:blip>
          <a:stretch>
            <a:fillRect/>
          </a:stretch>
        </p:blipFill>
        <p:spPr>
          <a:xfrm rot="-4230019">
            <a:off x="4217327" y="2191068"/>
            <a:ext cx="2120972" cy="1590763"/>
          </a:xfrm>
          <a:prstGeom prst="rect">
            <a:avLst/>
          </a:prstGeom>
          <a:noFill/>
          <a:ln cap="flat" cmpd="sng" w="9525">
            <a:solidFill>
              <a:srgbClr val="000000"/>
            </a:solidFill>
            <a:prstDash val="solid"/>
            <a:round/>
            <a:headEnd len="sm" w="sm" type="none"/>
            <a:tailEnd len="sm" w="sm" type="none"/>
          </a:ln>
          <a:effectLst>
            <a:outerShdw blurRad="1428750" rotWithShape="0" algn="bl" dir="14340000" dist="66675">
              <a:srgbClr val="000000">
                <a:alpha val="50000"/>
              </a:srgbClr>
            </a:outerShdw>
          </a:effectLst>
        </p:spPr>
      </p:pic>
      <p:pic>
        <p:nvPicPr>
          <p:cNvPr id="433" name="Google Shape;433;p29"/>
          <p:cNvPicPr preferRelativeResize="0"/>
          <p:nvPr/>
        </p:nvPicPr>
        <p:blipFill>
          <a:blip r:embed="rId6">
            <a:alphaModFix/>
          </a:blip>
          <a:stretch>
            <a:fillRect/>
          </a:stretch>
        </p:blipFill>
        <p:spPr>
          <a:xfrm rot="4727964">
            <a:off x="6890078" y="1986096"/>
            <a:ext cx="2111019" cy="1644234"/>
          </a:xfrm>
          <a:prstGeom prst="rect">
            <a:avLst/>
          </a:prstGeom>
          <a:noFill/>
          <a:ln cap="flat" cmpd="sng" w="9525">
            <a:solidFill>
              <a:srgbClr val="000000"/>
            </a:solidFill>
            <a:prstDash val="solid"/>
            <a:round/>
            <a:headEnd len="sm" w="sm" type="none"/>
            <a:tailEnd len="sm" w="sm" type="none"/>
          </a:ln>
          <a:effectLst>
            <a:outerShdw blurRad="1428750" rotWithShape="0" algn="bl" dir="21540000" dist="114300">
              <a:srgbClr val="000000">
                <a:alpha val="70000"/>
              </a:srgbClr>
            </a:outerShdw>
          </a:effectLst>
        </p:spPr>
      </p:pic>
      <p:sp>
        <p:nvSpPr>
          <p:cNvPr id="434" name="Google Shape;434;p29"/>
          <p:cNvSpPr txBox="1"/>
          <p:nvPr/>
        </p:nvSpPr>
        <p:spPr>
          <a:xfrm>
            <a:off x="1401725" y="283900"/>
            <a:ext cx="20757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FFFFFF"/>
                </a:solidFill>
              </a:rPr>
              <a:t>Wtyczka USB typu B</a:t>
            </a:r>
            <a:endParaRPr b="1" i="1">
              <a:solidFill>
                <a:srgbClr val="FFFFFF"/>
              </a:solidFill>
            </a:endParaRPr>
          </a:p>
          <a:p>
            <a:pPr indent="0" lvl="0" marL="0" rtl="0" algn="l">
              <a:spcBef>
                <a:spcPts val="0"/>
              </a:spcBef>
              <a:spcAft>
                <a:spcPts val="0"/>
              </a:spcAft>
              <a:buNone/>
            </a:pPr>
            <a:r>
              <a:rPr b="1" i="1" lang="en-GB">
                <a:solidFill>
                  <a:srgbClr val="FFFFFF"/>
                </a:solidFill>
              </a:rPr>
              <a:t>(1.1)</a:t>
            </a:r>
            <a:endParaRPr b="1" i="1">
              <a:solidFill>
                <a:srgbClr val="FFFFFF"/>
              </a:solidFill>
            </a:endParaRPr>
          </a:p>
        </p:txBody>
      </p:sp>
      <p:sp>
        <p:nvSpPr>
          <p:cNvPr id="435" name="Google Shape;435;p29"/>
          <p:cNvSpPr txBox="1"/>
          <p:nvPr/>
        </p:nvSpPr>
        <p:spPr>
          <a:xfrm>
            <a:off x="6684825" y="353800"/>
            <a:ext cx="2375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FFFFFF"/>
                </a:solidFill>
              </a:rPr>
              <a:t>USB typu B SuperSpeed</a:t>
            </a:r>
            <a:endParaRPr b="1" i="1">
              <a:solidFill>
                <a:srgbClr val="FFFFFF"/>
              </a:solidFill>
            </a:endParaRPr>
          </a:p>
          <a:p>
            <a:pPr indent="0" lvl="0" marL="0" rtl="0" algn="l">
              <a:spcBef>
                <a:spcPts val="0"/>
              </a:spcBef>
              <a:spcAft>
                <a:spcPts val="0"/>
              </a:spcAft>
              <a:buNone/>
            </a:pPr>
            <a:r>
              <a:rPr b="1" i="1" lang="en-GB">
                <a:solidFill>
                  <a:srgbClr val="FFFFFF"/>
                </a:solidFill>
              </a:rPr>
              <a:t>(3.0)</a:t>
            </a:r>
            <a:endParaRPr b="1" i="1">
              <a:solidFill>
                <a:srgbClr val="FFFFFF"/>
              </a:solidFill>
            </a:endParaRPr>
          </a:p>
        </p:txBody>
      </p:sp>
      <p:sp>
        <p:nvSpPr>
          <p:cNvPr id="436" name="Google Shape;436;p29"/>
          <p:cNvSpPr txBox="1"/>
          <p:nvPr/>
        </p:nvSpPr>
        <p:spPr>
          <a:xfrm>
            <a:off x="4324550" y="283900"/>
            <a:ext cx="2375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FFFFFF"/>
                </a:solidFill>
                <a:latin typeface="Lato"/>
                <a:ea typeface="Lato"/>
                <a:cs typeface="Lato"/>
                <a:sym typeface="Lato"/>
              </a:rPr>
              <a:t>USB BM (2.0)</a:t>
            </a:r>
            <a:endParaRPr b="1" i="1">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Interfejs IEEE 1394</a:t>
            </a:r>
            <a:endParaRPr sz="2400"/>
          </a:p>
        </p:txBody>
      </p:sp>
      <p:sp>
        <p:nvSpPr>
          <p:cNvPr id="442" name="Google Shape;442;p30"/>
          <p:cNvSpPr txBox="1"/>
          <p:nvPr>
            <p:ph type="title"/>
          </p:nvPr>
        </p:nvSpPr>
        <p:spPr>
          <a:xfrm>
            <a:off x="361071" y="157150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GB" sz="1200">
                <a:solidFill>
                  <a:srgbClr val="FFFFFF"/>
                </a:solidFill>
                <a:latin typeface="Lato"/>
                <a:ea typeface="Lato"/>
                <a:cs typeface="Lato"/>
                <a:sym typeface="Lato"/>
              </a:rPr>
              <a:t>Standard IEEE 1394 opracowano w celu wydajnego łączenia cyfrowych urządzeń audio i wideo bez pośrednictwa komputera, a następnie zaadoptowano do użycia z komputerami klasy PC.</a:t>
            </a:r>
            <a:endParaRPr i="1">
              <a:solidFill>
                <a:srgbClr val="FFFFFF"/>
              </a:solidFill>
              <a:latin typeface="Lato"/>
              <a:ea typeface="Lato"/>
              <a:cs typeface="Lato"/>
              <a:sym typeface="Lato"/>
            </a:endParaRPr>
          </a:p>
        </p:txBody>
      </p:sp>
      <p:sp>
        <p:nvSpPr>
          <p:cNvPr id="443" name="Google Shape;443;p30"/>
          <p:cNvSpPr/>
          <p:nvPr/>
        </p:nvSpPr>
        <p:spPr>
          <a:xfrm>
            <a:off x="4572000" y="0"/>
            <a:ext cx="4572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30"/>
          <p:cNvPicPr preferRelativeResize="0"/>
          <p:nvPr/>
        </p:nvPicPr>
        <p:blipFill>
          <a:blip r:embed="rId3">
            <a:alphaModFix/>
          </a:blip>
          <a:stretch>
            <a:fillRect/>
          </a:stretch>
        </p:blipFill>
        <p:spPr>
          <a:xfrm>
            <a:off x="4953012" y="241300"/>
            <a:ext cx="3521324" cy="2818250"/>
          </a:xfrm>
          <a:prstGeom prst="rect">
            <a:avLst/>
          </a:prstGeom>
          <a:noFill/>
          <a:ln>
            <a:noFill/>
          </a:ln>
        </p:spPr>
      </p:pic>
      <p:sp>
        <p:nvSpPr>
          <p:cNvPr id="445" name="Google Shape;445;p30"/>
          <p:cNvSpPr txBox="1"/>
          <p:nvPr/>
        </p:nvSpPr>
        <p:spPr>
          <a:xfrm>
            <a:off x="0" y="3340100"/>
            <a:ext cx="7185600" cy="1797300"/>
          </a:xfrm>
          <a:prstGeom prst="rect">
            <a:avLst/>
          </a:prstGeom>
          <a:solidFill>
            <a:schemeClr val="accent5"/>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to wydajny interfejs szeregowy opracowany i zdefiniowany w roku 1995 przez Instytut Inżynierów Elektryków i Elektroników (IEEE) o numerze 1394. Standard ten rozwijany jest przez firmę Apple pod nazwą FireWire, przez Sony pod nazwą iLink oraz firmę Creative pod nazwą SB1394 (stało się tak wskutek unikania przez firmy opłat licencyjnych).</a:t>
            </a:r>
            <a:endParaRPr>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grpSp>
        <p:nvGrpSpPr>
          <p:cNvPr id="450" name="Google Shape;450;p31"/>
          <p:cNvGrpSpPr/>
          <p:nvPr/>
        </p:nvGrpSpPr>
        <p:grpSpPr>
          <a:xfrm>
            <a:off x="2535131" y="1127922"/>
            <a:ext cx="4983292" cy="3533101"/>
            <a:chOff x="3553042" y="1657806"/>
            <a:chExt cx="3461100" cy="2671532"/>
          </a:xfrm>
        </p:grpSpPr>
        <p:sp>
          <p:nvSpPr>
            <p:cNvPr id="451" name="Google Shape;451;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1"/>
          <p:cNvSpPr/>
          <p:nvPr/>
        </p:nvSpPr>
        <p:spPr>
          <a:xfrm flipH="1">
            <a:off x="2611337" y="1330828"/>
            <a:ext cx="4830900" cy="2525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2677325" y="1193800"/>
            <a:ext cx="4698900" cy="24510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461" name="Google Shape;461;p31"/>
          <p:cNvSpPr txBox="1"/>
          <p:nvPr>
            <p:ph type="title"/>
          </p:nvPr>
        </p:nvSpPr>
        <p:spPr>
          <a:xfrm>
            <a:off x="3254125" y="1766950"/>
            <a:ext cx="4051200" cy="528300"/>
          </a:xfrm>
          <a:prstGeom prst="rect">
            <a:avLst/>
          </a:prstGeom>
          <a:noFill/>
          <a:effectLst>
            <a:outerShdw blurRad="1428750" rotWithShape="0" algn="bl" dir="6540000" dist="38100">
              <a:srgbClr val="000000">
                <a:alpha val="76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i="1" lang="en-GB" sz="3000">
                <a:solidFill>
                  <a:srgbClr val="000000"/>
                </a:solidFill>
                <a:latin typeface="Lato"/>
                <a:ea typeface="Lato"/>
                <a:cs typeface="Lato"/>
                <a:sym typeface="Lato"/>
              </a:rPr>
              <a:t>Dziękuje za uwagę!</a:t>
            </a:r>
            <a:endParaRPr i="1" sz="3000">
              <a:solidFill>
                <a:srgbClr val="00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Spis</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Wstęp</a:t>
            </a:r>
            <a:endParaRPr sz="1800">
              <a:solidFill>
                <a:srgbClr val="FFFFFF"/>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Interfejs transmisji danych</a:t>
            </a:r>
            <a:endParaRPr>
              <a:solidFill>
                <a:srgbClr val="FFFFFF"/>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Plug and Play</a:t>
            </a:r>
            <a:endParaRPr>
              <a:solidFill>
                <a:srgbClr val="FFFFFF"/>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Interfejs COM</a:t>
            </a:r>
            <a:endParaRPr sz="1800">
              <a:solidFill>
                <a:srgbClr val="FFFFFF"/>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Interfejs LPT</a:t>
            </a:r>
            <a:endParaRPr>
              <a:solidFill>
                <a:srgbClr val="FFFFFF"/>
              </a:solidFill>
              <a:latin typeface="Montserrat"/>
              <a:ea typeface="Montserrat"/>
              <a:cs typeface="Montserrat"/>
              <a:sym typeface="Montserrat"/>
            </a:endParaRPr>
          </a:p>
        </p:txBody>
      </p:sp>
      <p:sp>
        <p:nvSpPr>
          <p:cNvPr id="240" name="Google Shape;240;p18"/>
          <p:cNvSpPr txBox="1"/>
          <p:nvPr/>
        </p:nvSpPr>
        <p:spPr>
          <a:xfrm>
            <a:off x="1294301" y="3725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241" name="Google Shape;241;p18"/>
          <p:cNvSpPr txBox="1"/>
          <p:nvPr/>
        </p:nvSpPr>
        <p:spPr>
          <a:xfrm>
            <a:off x="1294301" y="3725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PS/2</a:t>
            </a:r>
            <a:endParaRPr>
              <a:solidFill>
                <a:srgbClr val="FFFFFF"/>
              </a:solidFill>
              <a:latin typeface="Montserrat"/>
              <a:ea typeface="Montserrat"/>
              <a:cs typeface="Montserrat"/>
              <a:sym typeface="Montserrat"/>
            </a:endParaRPr>
          </a:p>
        </p:txBody>
      </p:sp>
      <p:sp>
        <p:nvSpPr>
          <p:cNvPr id="242" name="Google Shape;242;p18"/>
          <p:cNvSpPr txBox="1"/>
          <p:nvPr/>
        </p:nvSpPr>
        <p:spPr>
          <a:xfrm>
            <a:off x="1294300" y="4050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Interfejs USB</a:t>
            </a:r>
            <a:endParaRPr>
              <a:solidFill>
                <a:srgbClr val="FFFFFF"/>
              </a:solidFill>
              <a:latin typeface="Lato"/>
              <a:ea typeface="Lato"/>
              <a:cs typeface="Lato"/>
              <a:sym typeface="Lato"/>
            </a:endParaRPr>
          </a:p>
        </p:txBody>
      </p:sp>
      <p:sp>
        <p:nvSpPr>
          <p:cNvPr id="243" name="Google Shape;243;p18"/>
          <p:cNvSpPr txBox="1"/>
          <p:nvPr/>
        </p:nvSpPr>
        <p:spPr>
          <a:xfrm>
            <a:off x="1294300" y="4376075"/>
            <a:ext cx="2679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Interfejs IEEE 1394</a:t>
            </a:r>
            <a:endParaRPr>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Wstęp</a:t>
            </a:r>
            <a:endParaRPr/>
          </a:p>
        </p:txBody>
      </p:sp>
      <p:sp>
        <p:nvSpPr>
          <p:cNvPr id="249" name="Google Shape;24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Arial"/>
                <a:ea typeface="Arial"/>
                <a:cs typeface="Arial"/>
                <a:sym typeface="Arial"/>
              </a:rPr>
              <a:t>Komputer klasy PC musi zapewniać możliwość podłączenia różnorakich urządzeń peryferyjnych (zarówno wejścia jak i wyjścia) jak np. drukarki, skanery, kamery cyfrowe, tablety, myszki, klawiatury etc.</a:t>
            </a:r>
            <a:endParaRPr sz="1800">
              <a:solidFill>
                <a:srgbClr val="FFFFFF"/>
              </a:solidFill>
              <a:latin typeface="Arial"/>
              <a:ea typeface="Arial"/>
              <a:cs typeface="Arial"/>
              <a:sym typeface="Arial"/>
            </a:endParaRPr>
          </a:p>
          <a:p>
            <a:pPr indent="0" lvl="0" marL="0" rtl="0" algn="l">
              <a:spcBef>
                <a:spcPts val="1600"/>
              </a:spcBef>
              <a:spcAft>
                <a:spcPts val="1600"/>
              </a:spcAft>
              <a:buNone/>
            </a:pPr>
            <a:r>
              <a:t/>
            </a:r>
            <a:endParaRPr/>
          </a:p>
        </p:txBody>
      </p:sp>
      <p:pic>
        <p:nvPicPr>
          <p:cNvPr descr="Znalezione obrazy dla zapytania interfejs komputera" id="250" name="Google Shape;250;p19"/>
          <p:cNvPicPr preferRelativeResize="0"/>
          <p:nvPr/>
        </p:nvPicPr>
        <p:blipFill>
          <a:blip r:embed="rId3">
            <a:alphaModFix/>
          </a:blip>
          <a:stretch>
            <a:fillRect/>
          </a:stretch>
        </p:blipFill>
        <p:spPr>
          <a:xfrm>
            <a:off x="5478900" y="3135725"/>
            <a:ext cx="2857500" cy="1343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Interfejs transmisji danych</a:t>
            </a:r>
            <a:endParaRPr/>
          </a:p>
        </p:txBody>
      </p:sp>
      <p:sp>
        <p:nvSpPr>
          <p:cNvPr id="256" name="Google Shape;256;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szeregowa – bity informacji są przesyłane kolejno, bit po bicie</a:t>
            </a:r>
            <a:endParaRPr>
              <a:solidFill>
                <a:srgbClr val="FFFFFF"/>
              </a:solidFill>
            </a:endParaRPr>
          </a:p>
        </p:txBody>
      </p:sp>
      <p:sp>
        <p:nvSpPr>
          <p:cNvPr id="258" name="Google Shape;258;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9" name="Google Shape;259;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równoległa – polega na jednoczesnym przesyłaniu większej liczby bitów informacji (zazwyczaj ośmiu bitów, czyli jednego bajta)</a:t>
            </a:r>
            <a:endParaRPr>
              <a:solidFill>
                <a:srgbClr val="FFFFFF"/>
              </a:solidFill>
            </a:endParaRPr>
          </a:p>
        </p:txBody>
      </p:sp>
      <p:sp>
        <p:nvSpPr>
          <p:cNvPr id="260" name="Google Shape;260;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1" name="Google Shape;261;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synchroniczna – informacje są przesyłane w jednakowych odstępach czasu</a:t>
            </a:r>
            <a:endParaRPr>
              <a:solidFill>
                <a:srgbClr val="FFFFFF"/>
              </a:solidFill>
            </a:endParaRPr>
          </a:p>
        </p:txBody>
      </p:sp>
      <p:sp>
        <p:nvSpPr>
          <p:cNvPr id="262" name="Google Shape;262;p20"/>
          <p:cNvSpPr txBox="1"/>
          <p:nvPr/>
        </p:nvSpPr>
        <p:spPr>
          <a:xfrm>
            <a:off x="1297500" y="929325"/>
            <a:ext cx="60711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Lato"/>
                <a:ea typeface="Lato"/>
                <a:cs typeface="Lato"/>
                <a:sym typeface="Lato"/>
              </a:rPr>
              <a:t>pod tym pojęciem rozumiemy zestaw urządzeń (złącz, kabli, wtyczek),</a:t>
            </a:r>
            <a:endParaRPr b="1" sz="1100">
              <a:solidFill>
                <a:srgbClr val="FFFFFF"/>
              </a:solidFill>
              <a:latin typeface="Lato"/>
              <a:ea typeface="Lato"/>
              <a:cs typeface="Lato"/>
              <a:sym typeface="Lato"/>
            </a:endParaRPr>
          </a:p>
          <a:p>
            <a:pPr indent="0" lvl="0" marL="0" rtl="0" algn="l">
              <a:spcBef>
                <a:spcPts val="0"/>
              </a:spcBef>
              <a:spcAft>
                <a:spcPts val="0"/>
              </a:spcAft>
              <a:buNone/>
            </a:pPr>
            <a:r>
              <a:rPr b="1" lang="en-GB" sz="1100">
                <a:solidFill>
                  <a:srgbClr val="FFFFFF"/>
                </a:solidFill>
                <a:latin typeface="Lato"/>
                <a:ea typeface="Lato"/>
                <a:cs typeface="Lato"/>
                <a:sym typeface="Lato"/>
              </a:rPr>
              <a:t>który umożliwia połączenie dwóch urządzeń w sposób zapewniający </a:t>
            </a:r>
            <a:endParaRPr b="1" sz="1100">
              <a:solidFill>
                <a:srgbClr val="FFFFFF"/>
              </a:solidFill>
              <a:latin typeface="Lato"/>
              <a:ea typeface="Lato"/>
              <a:cs typeface="Lato"/>
              <a:sym typeface="Lato"/>
            </a:endParaRPr>
          </a:p>
          <a:p>
            <a:pPr indent="0" lvl="0" marL="0" rtl="0" algn="l">
              <a:spcBef>
                <a:spcPts val="0"/>
              </a:spcBef>
              <a:spcAft>
                <a:spcPts val="0"/>
              </a:spcAft>
              <a:buNone/>
            </a:pPr>
            <a:r>
              <a:rPr b="1" lang="en-GB" sz="1100">
                <a:solidFill>
                  <a:srgbClr val="FFFFFF"/>
                </a:solidFill>
                <a:latin typeface="Lato"/>
                <a:ea typeface="Lato"/>
                <a:cs typeface="Lato"/>
                <a:sym typeface="Lato"/>
              </a:rPr>
              <a:t>możliwość transmisji danych pomiędzy nimi.</a:t>
            </a:r>
            <a:endParaRPr b="1" sz="1100">
              <a:solidFill>
                <a:srgbClr val="FFFFFF"/>
              </a:solidFill>
              <a:latin typeface="Lato"/>
              <a:ea typeface="Lato"/>
              <a:cs typeface="Lato"/>
              <a:sym typeface="Lato"/>
            </a:endParaRPr>
          </a:p>
        </p:txBody>
      </p:sp>
      <p:sp>
        <p:nvSpPr>
          <p:cNvPr id="263" name="Google Shape;263;p20"/>
          <p:cNvSpPr txBox="1"/>
          <p:nvPr/>
        </p:nvSpPr>
        <p:spPr>
          <a:xfrm>
            <a:off x="1297500" y="43821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64" name="Google Shape;264;p20"/>
          <p:cNvSpPr txBox="1"/>
          <p:nvPr/>
        </p:nvSpPr>
        <p:spPr>
          <a:xfrm>
            <a:off x="2076375" y="4231125"/>
            <a:ext cx="58773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asynchroniczna – bity informacji są przesyłane w dowolnych odstępach czasu</a:t>
            </a:r>
            <a:endParaRPr>
              <a:solidFill>
                <a:srgbClr val="FFFFFF"/>
              </a:solidFill>
              <a:latin typeface="Lato"/>
              <a:ea typeface="Lato"/>
              <a:cs typeface="Lato"/>
              <a:sym typeface="Lato"/>
            </a:endParaRPr>
          </a:p>
        </p:txBody>
      </p:sp>
      <p:pic>
        <p:nvPicPr>
          <p:cNvPr id="265" name="Google Shape;265;p20"/>
          <p:cNvPicPr preferRelativeResize="0"/>
          <p:nvPr/>
        </p:nvPicPr>
        <p:blipFill>
          <a:blip r:embed="rId3">
            <a:alphaModFix/>
          </a:blip>
          <a:stretch>
            <a:fillRect/>
          </a:stretch>
        </p:blipFill>
        <p:spPr>
          <a:xfrm>
            <a:off x="5642054" y="586679"/>
            <a:ext cx="3134475" cy="1050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Plug and Play </a:t>
            </a:r>
            <a:r>
              <a:rPr lang="en-GB" sz="1200">
                <a:solidFill>
                  <a:srgbClr val="FFFFFF"/>
                </a:solidFill>
                <a:latin typeface="Arial"/>
                <a:ea typeface="Arial"/>
                <a:cs typeface="Arial"/>
                <a:sym typeface="Arial"/>
              </a:rPr>
              <a:t>(od ang. podłącz i używaj)</a:t>
            </a:r>
            <a:endParaRPr>
              <a:solidFill>
                <a:srgbClr val="FFFFFF"/>
              </a:solidFill>
            </a:endParaRPr>
          </a:p>
        </p:txBody>
      </p:sp>
      <p:sp>
        <p:nvSpPr>
          <p:cNvPr id="271" name="Google Shape;271;p21"/>
          <p:cNvSpPr txBox="1"/>
          <p:nvPr>
            <p:ph idx="1" type="body"/>
          </p:nvPr>
        </p:nvSpPr>
        <p:spPr>
          <a:xfrm>
            <a:off x="4017900" y="13078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Mechanizm wdrożony przez firmę Microsoft po raz pierwszy w systemie operacyjnym Windows 95. Obsługa PnP musi być zaimplementowana w BIOSie płyty głównej, urządzeniach i obsługiwana przez system operacyjny.</a:t>
            </a:r>
            <a:endParaRPr b="1">
              <a:solidFill>
                <a:srgbClr val="FFFFFF"/>
              </a:solidFill>
              <a:latin typeface="Arial"/>
              <a:ea typeface="Arial"/>
              <a:cs typeface="Arial"/>
              <a:sym typeface="Arial"/>
            </a:endParaRPr>
          </a:p>
          <a:p>
            <a:pPr indent="0" lvl="0" marL="0" rtl="0" algn="l">
              <a:spcBef>
                <a:spcPts val="1600"/>
              </a:spcBef>
              <a:spcAft>
                <a:spcPts val="1600"/>
              </a:spcAft>
              <a:buNone/>
            </a:pPr>
            <a:r>
              <a:t/>
            </a:r>
            <a:endParaRPr/>
          </a:p>
        </p:txBody>
      </p:sp>
      <p:sp>
        <p:nvSpPr>
          <p:cNvPr id="272" name="Google Shape;272;p21"/>
          <p:cNvSpPr txBox="1"/>
          <p:nvPr/>
        </p:nvSpPr>
        <p:spPr>
          <a:xfrm>
            <a:off x="4957200" y="2469300"/>
            <a:ext cx="4186800" cy="14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Główne zadania PnP:</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sz="1200">
                <a:solidFill>
                  <a:srgbClr val="FFFFFF"/>
                </a:solidFill>
              </a:rPr>
              <a:t>-wykrycie typu urządzenia</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GB" sz="1200">
                <a:solidFill>
                  <a:srgbClr val="FFFFFF"/>
                </a:solidFill>
              </a:rPr>
              <a:t>-automatyczna alokacja zasobów dla urządzenia</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GB" sz="1200">
                <a:solidFill>
                  <a:srgbClr val="FFFFFF"/>
                </a:solidFill>
              </a:rPr>
              <a:t>-instalowanie sterowników potrzebnych do pracy z </a:t>
            </a:r>
            <a:endParaRPr sz="1200">
              <a:solidFill>
                <a:srgbClr val="FFFFFF"/>
              </a:solidFill>
            </a:endParaRPr>
          </a:p>
          <a:p>
            <a:pPr indent="0" lvl="0" marL="0" rtl="0" algn="l">
              <a:spcBef>
                <a:spcPts val="0"/>
              </a:spcBef>
              <a:spcAft>
                <a:spcPts val="0"/>
              </a:spcAft>
              <a:buNone/>
            </a:pPr>
            <a:r>
              <a:rPr lang="en-GB" sz="1200">
                <a:solidFill>
                  <a:srgbClr val="FFFFFF"/>
                </a:solidFill>
              </a:rPr>
              <a:t>Urządzeniem</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GB" sz="1200">
                <a:solidFill>
                  <a:srgbClr val="FFFFFF"/>
                </a:solidFill>
              </a:rPr>
              <a:t>-współpraca z mechanizmami zarządzania energią w celu bezpiecznego podłączania i odłączania urządzenia</a:t>
            </a:r>
            <a:endParaRPr sz="12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Interfejs COM</a:t>
            </a:r>
            <a:endParaRPr/>
          </a:p>
        </p:txBody>
      </p:sp>
      <p:sp>
        <p:nvSpPr>
          <p:cNvPr id="278" name="Google Shape;278;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Komputer klasy PC jest najczęściej wyposażony w jedno złącze portu szeregowego. Standard RS-232 został zaprojektowany w 1962 r w wersji 25-pinowej (DB-25). Obecnie wykorzystuje się mniejszą, 9-pinową wersję złącza (DB-9). Za obsługę portu COM odpowiedzialny jest układ UART.</a:t>
            </a:r>
            <a:endParaRPr/>
          </a:p>
        </p:txBody>
      </p:sp>
      <p:pic>
        <p:nvPicPr>
          <p:cNvPr id="279" name="Google Shape;279;p22"/>
          <p:cNvPicPr preferRelativeResize="0"/>
          <p:nvPr/>
        </p:nvPicPr>
        <p:blipFill rotWithShape="1">
          <a:blip r:embed="rId3">
            <a:alphaModFix/>
          </a:blip>
          <a:srcRect b="-149934" l="-20130" r="-5686" t="-11366"/>
          <a:stretch/>
        </p:blipFill>
        <p:spPr>
          <a:xfrm rot="-5400000">
            <a:off x="5710147" y="2709755"/>
            <a:ext cx="2431500" cy="2436000"/>
          </a:xfrm>
          <a:prstGeom prst="diagStripe">
            <a:avLst>
              <a:gd fmla="val 50445" name="adj"/>
            </a:avLst>
          </a:prstGeom>
          <a:noFill/>
          <a:ln>
            <a:noFill/>
          </a:ln>
        </p:spPr>
      </p:pic>
      <p:pic>
        <p:nvPicPr>
          <p:cNvPr id="280" name="Google Shape;280;p22"/>
          <p:cNvPicPr preferRelativeResize="0"/>
          <p:nvPr/>
        </p:nvPicPr>
        <p:blipFill rotWithShape="1">
          <a:blip r:embed="rId4">
            <a:alphaModFix/>
          </a:blip>
          <a:srcRect b="-59415" l="13580" r="-53011" t="-26839"/>
          <a:stretch/>
        </p:blipFill>
        <p:spPr>
          <a:xfrm rot="5400000">
            <a:off x="6637386" y="2137210"/>
            <a:ext cx="2504700" cy="2509500"/>
          </a:xfrm>
          <a:prstGeom prst="diagStripe">
            <a:avLst>
              <a:gd fmla="val 50445" name="adj"/>
            </a:avLst>
          </a:prstGeom>
          <a:noFill/>
          <a:ln>
            <a:noFill/>
          </a:ln>
        </p:spPr>
      </p:pic>
      <p:sp>
        <p:nvSpPr>
          <p:cNvPr id="281" name="Google Shape;281;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82" name="Google Shape;282;p22"/>
          <p:cNvSpPr txBox="1"/>
          <p:nvPr/>
        </p:nvSpPr>
        <p:spPr>
          <a:xfrm>
            <a:off x="5237038" y="4289100"/>
            <a:ext cx="12573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Gniazdo męskie COM</a:t>
            </a:r>
            <a:endParaRPr>
              <a:solidFill>
                <a:srgbClr val="FFFFFF"/>
              </a:solidFill>
              <a:latin typeface="Lato"/>
              <a:ea typeface="Lato"/>
              <a:cs typeface="Lato"/>
              <a:sym typeface="Lato"/>
            </a:endParaRPr>
          </a:p>
        </p:txBody>
      </p:sp>
      <p:sp>
        <p:nvSpPr>
          <p:cNvPr id="283" name="Google Shape;283;p22"/>
          <p:cNvSpPr txBox="1"/>
          <p:nvPr/>
        </p:nvSpPr>
        <p:spPr>
          <a:xfrm>
            <a:off x="7708800" y="1607450"/>
            <a:ext cx="1435200" cy="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Wtyk żeński COM</a:t>
            </a:r>
            <a:endParaRPr>
              <a:solidFill>
                <a:srgbClr val="FFFFFF"/>
              </a:solidFill>
              <a:latin typeface="Lato"/>
              <a:ea typeface="Lato"/>
              <a:cs typeface="Lato"/>
              <a:sym typeface="Lato"/>
            </a:endParaRPr>
          </a:p>
        </p:txBody>
      </p:sp>
      <p:pic>
        <p:nvPicPr>
          <p:cNvPr id="284" name="Google Shape;284;p22"/>
          <p:cNvPicPr preferRelativeResize="0"/>
          <p:nvPr/>
        </p:nvPicPr>
        <p:blipFill rotWithShape="1">
          <a:blip r:embed="rId5">
            <a:alphaModFix/>
          </a:blip>
          <a:srcRect b="0" l="0" r="0" t="0"/>
          <a:stretch/>
        </p:blipFill>
        <p:spPr>
          <a:xfrm>
            <a:off x="4919850" y="344900"/>
            <a:ext cx="1891703" cy="1493100"/>
          </a:xfrm>
          <a:prstGeom prst="rect">
            <a:avLst/>
          </a:prstGeom>
          <a:noFill/>
          <a:ln cap="flat" cmpd="sng" w="9525">
            <a:solidFill>
              <a:srgbClr val="000000"/>
            </a:solidFill>
            <a:prstDash val="solid"/>
            <a:round/>
            <a:headEnd len="sm" w="sm" type="none"/>
            <a:tailEnd len="sm" w="sm" type="none"/>
          </a:ln>
        </p:spPr>
      </p:pic>
      <p:sp>
        <p:nvSpPr>
          <p:cNvPr id="285" name="Google Shape;285;p22"/>
          <p:cNvSpPr/>
          <p:nvPr/>
        </p:nvSpPr>
        <p:spPr>
          <a:xfrm>
            <a:off x="6820800" y="344900"/>
            <a:ext cx="2313300" cy="5715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txBox="1"/>
          <p:nvPr/>
        </p:nvSpPr>
        <p:spPr>
          <a:xfrm>
            <a:off x="6988800" y="393750"/>
            <a:ext cx="19773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Lato"/>
                <a:ea typeface="Lato"/>
                <a:cs typeface="Lato"/>
                <a:sym typeface="Lato"/>
              </a:rPr>
              <a:t>DB-25</a:t>
            </a:r>
            <a:endParaRPr sz="1800">
              <a:solidFill>
                <a:srgbClr val="FFFFFF"/>
              </a:solidFill>
              <a:latin typeface="Lato"/>
              <a:ea typeface="Lato"/>
              <a:cs typeface="Lato"/>
              <a:sym typeface="Lato"/>
            </a:endParaRPr>
          </a:p>
        </p:txBody>
      </p:sp>
      <p:sp>
        <p:nvSpPr>
          <p:cNvPr id="287" name="Google Shape;287;p22"/>
          <p:cNvSpPr/>
          <p:nvPr/>
        </p:nvSpPr>
        <p:spPr>
          <a:xfrm>
            <a:off x="5707900" y="254802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1000"/>
                                        <p:tgtEl>
                                          <p:spTgt spid="27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3"/>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p>
        </p:txBody>
      </p:sp>
      <p:sp>
        <p:nvSpPr>
          <p:cNvPr id="293" name="Google Shape;293;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Przykłady zastosowania portu COM</a:t>
            </a:r>
            <a:endParaRPr/>
          </a:p>
        </p:txBody>
      </p:sp>
      <p:sp>
        <p:nvSpPr>
          <p:cNvPr id="294" name="Google Shape;294;p23"/>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04800" lvl="0" marL="647700" rtl="0" algn="just">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podłączenie modemu, myszki</a:t>
            </a:r>
            <a:endParaRPr sz="1200">
              <a:solidFill>
                <a:srgbClr val="FFFFFF"/>
              </a:solidFill>
              <a:latin typeface="Arial"/>
              <a:ea typeface="Arial"/>
              <a:cs typeface="Arial"/>
              <a:sym typeface="Arial"/>
            </a:endParaRPr>
          </a:p>
          <a:p>
            <a:pPr indent="-304800" lvl="0" marL="647700" rtl="0" algn="just">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łączenie dwóch komputerów kablem null modem</a:t>
            </a:r>
            <a:endParaRPr sz="1200">
              <a:solidFill>
                <a:srgbClr val="FFFFFF"/>
              </a:solidFill>
              <a:latin typeface="Arial"/>
              <a:ea typeface="Arial"/>
              <a:cs typeface="Arial"/>
              <a:sym typeface="Arial"/>
            </a:endParaRPr>
          </a:p>
          <a:p>
            <a:pPr indent="-304800" lvl="0" marL="647700" rtl="0" algn="just">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starsze drukarki</a:t>
            </a:r>
            <a:endParaRPr sz="1200">
              <a:solidFill>
                <a:srgbClr val="FFFFFF"/>
              </a:solidFill>
              <a:latin typeface="Arial"/>
              <a:ea typeface="Arial"/>
              <a:cs typeface="Arial"/>
              <a:sym typeface="Arial"/>
            </a:endParaRPr>
          </a:p>
          <a:p>
            <a:pPr indent="-304800" lvl="0" marL="647700" rtl="0" algn="just">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urządzenia diagnostyki samochodowej</a:t>
            </a:r>
            <a:endParaRPr sz="1200">
              <a:solidFill>
                <a:srgbClr val="FFFFFF"/>
              </a:solidFill>
              <a:latin typeface="Arial"/>
              <a:ea typeface="Arial"/>
              <a:cs typeface="Arial"/>
              <a:sym typeface="Arial"/>
            </a:endParaRPr>
          </a:p>
          <a:p>
            <a:pPr indent="-304800" lvl="0" marL="647700" rtl="0" algn="just">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tunery satelitarne</a:t>
            </a:r>
            <a:endParaRPr sz="1200">
              <a:solidFill>
                <a:srgbClr val="FFFFFF"/>
              </a:solidFill>
              <a:latin typeface="Arial"/>
              <a:ea typeface="Arial"/>
              <a:cs typeface="Arial"/>
              <a:sym typeface="Arial"/>
            </a:endParaRPr>
          </a:p>
          <a:p>
            <a:pPr indent="-304800" lvl="0" marL="647700" rtl="0" algn="just">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małe cyfrowe centrale telefoniczne</a:t>
            </a:r>
            <a:endParaRPr sz="1200">
              <a:solidFill>
                <a:srgbClr val="FFFFFF"/>
              </a:solidFill>
              <a:latin typeface="Arial"/>
              <a:ea typeface="Arial"/>
              <a:cs typeface="Arial"/>
              <a:sym typeface="Arial"/>
            </a:endParaRPr>
          </a:p>
          <a:p>
            <a:pPr indent="0" lvl="0" marL="0" rtl="0" algn="l">
              <a:spcBef>
                <a:spcPts val="1900"/>
              </a:spcBef>
              <a:spcAft>
                <a:spcPts val="1600"/>
              </a:spcAft>
              <a:buNone/>
            </a:pPr>
            <a:r>
              <a:t/>
            </a:r>
            <a:endParaRPr>
              <a:solidFill>
                <a:srgbClr val="FFFFFF"/>
              </a:solidFill>
            </a:endParaRPr>
          </a:p>
        </p:txBody>
      </p:sp>
      <p:grpSp>
        <p:nvGrpSpPr>
          <p:cNvPr id="295" name="Google Shape;295;p23"/>
          <p:cNvGrpSpPr/>
          <p:nvPr/>
        </p:nvGrpSpPr>
        <p:grpSpPr>
          <a:xfrm>
            <a:off x="1359550" y="3154500"/>
            <a:ext cx="1018200" cy="1018200"/>
            <a:chOff x="1359550" y="3154500"/>
            <a:chExt cx="1018200" cy="1018200"/>
          </a:xfrm>
        </p:grpSpPr>
        <p:sp>
          <p:nvSpPr>
            <p:cNvPr id="296" name="Google Shape;296;p23"/>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nvSpPr>
        <p:spPr>
          <a:xfrm>
            <a:off x="1249500" y="4245800"/>
            <a:ext cx="12411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rgbClr val="FFFFFF"/>
                </a:solidFill>
                <a:latin typeface="Lato"/>
                <a:ea typeface="Lato"/>
                <a:cs typeface="Lato"/>
                <a:sym typeface="Lato"/>
              </a:rPr>
              <a:t>Zasilanie przez interfejs</a:t>
            </a:r>
            <a:endParaRPr sz="1200">
              <a:solidFill>
                <a:srgbClr val="FFFFFF"/>
              </a:solidFill>
              <a:latin typeface="Lato"/>
              <a:ea typeface="Lato"/>
              <a:cs typeface="Lato"/>
              <a:sym typeface="Lato"/>
            </a:endParaRPr>
          </a:p>
        </p:txBody>
      </p:sp>
      <p:sp>
        <p:nvSpPr>
          <p:cNvPr id="301" name="Google Shape;301;p23"/>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Nie</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02" name="Google Shape;302;p23"/>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rgbClr val="FFFFFF"/>
                </a:solidFill>
                <a:latin typeface="Lato"/>
                <a:ea typeface="Lato"/>
                <a:cs typeface="Lato"/>
                <a:sym typeface="Lato"/>
              </a:rPr>
              <a:t>Hot plugging</a:t>
            </a:r>
            <a:endParaRPr sz="800">
              <a:solidFill>
                <a:srgbClr val="FFFFFF"/>
              </a:solidFill>
              <a:latin typeface="Lato"/>
              <a:ea typeface="Lato"/>
              <a:cs typeface="Lato"/>
              <a:sym typeface="Lato"/>
            </a:endParaRPr>
          </a:p>
        </p:txBody>
      </p:sp>
      <p:sp>
        <p:nvSpPr>
          <p:cNvPr id="307" name="Google Shape;307;p23"/>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Nie</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08" name="Google Shape;308;p23"/>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txBox="1"/>
          <p:nvPr/>
        </p:nvSpPr>
        <p:spPr>
          <a:xfrm>
            <a:off x="4945851" y="4245800"/>
            <a:ext cx="12411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Długość kabla</a:t>
            </a:r>
            <a:endParaRPr sz="1200">
              <a:solidFill>
                <a:schemeClr val="lt1"/>
              </a:solidFill>
              <a:latin typeface="Lato"/>
              <a:ea typeface="Lato"/>
              <a:cs typeface="Lato"/>
              <a:sym typeface="Lato"/>
            </a:endParaRPr>
          </a:p>
        </p:txBody>
      </p:sp>
      <p:sp>
        <p:nvSpPr>
          <p:cNvPr id="313" name="Google Shape;313;p23"/>
          <p:cNvSpPr txBox="1"/>
          <p:nvPr/>
        </p:nvSpPr>
        <p:spPr>
          <a:xfrm>
            <a:off x="5238358" y="33967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chemeClr val="lt1"/>
                </a:solidFill>
                <a:latin typeface="Lato"/>
                <a:ea typeface="Lato"/>
                <a:cs typeface="Lato"/>
                <a:sym typeface="Lato"/>
              </a:rPr>
              <a:t>Do 15m</a:t>
            </a:r>
            <a:endParaRPr b="1" sz="12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14" name="Google Shape;314;p23"/>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txBox="1"/>
          <p:nvPr/>
        </p:nvSpPr>
        <p:spPr>
          <a:xfrm>
            <a:off x="7030800" y="4245790"/>
            <a:ext cx="1061400" cy="43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1200">
                <a:solidFill>
                  <a:srgbClr val="FFFFFF"/>
                </a:solidFill>
                <a:latin typeface="Lato"/>
                <a:ea typeface="Lato"/>
                <a:cs typeface="Lato"/>
                <a:sym typeface="Lato"/>
              </a:rPr>
              <a:t>szybkość</a:t>
            </a:r>
            <a:endParaRPr sz="800">
              <a:solidFill>
                <a:srgbClr val="FFFFFF"/>
              </a:solidFill>
              <a:latin typeface="Lato"/>
              <a:ea typeface="Lato"/>
              <a:cs typeface="Lato"/>
              <a:sym typeface="Lato"/>
            </a:endParaRPr>
          </a:p>
        </p:txBody>
      </p:sp>
      <p:sp>
        <p:nvSpPr>
          <p:cNvPr id="319" name="Google Shape;319;p23"/>
          <p:cNvSpPr txBox="1"/>
          <p:nvPr/>
        </p:nvSpPr>
        <p:spPr>
          <a:xfrm>
            <a:off x="7033656" y="3508025"/>
            <a:ext cx="765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FFFFFF"/>
                </a:solidFill>
              </a:rPr>
              <a:t>20 kb/s</a:t>
            </a:r>
            <a:endParaRPr b="1" sz="1200">
              <a:solidFill>
                <a:srgbClr val="FFFFFF"/>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id="320" name="Google Shape;320;p23"/>
          <p:cNvPicPr preferRelativeResize="0"/>
          <p:nvPr/>
        </p:nvPicPr>
        <p:blipFill rotWithShape="1">
          <a:blip r:embed="rId3">
            <a:alphaModFix/>
          </a:blip>
          <a:srcRect b="11533" l="13946" r="-17177" t="-39541"/>
          <a:stretch/>
        </p:blipFill>
        <p:spPr>
          <a:xfrm rot="10800000">
            <a:off x="6264000" y="3600"/>
            <a:ext cx="2877300" cy="2672100"/>
          </a:xfrm>
          <a:prstGeom prst="rtTriangle">
            <a:avLst/>
          </a:prstGeom>
          <a:noFill/>
          <a:ln>
            <a:noFill/>
          </a:ln>
        </p:spPr>
      </p:pic>
      <p:sp>
        <p:nvSpPr>
          <p:cNvPr id="321" name="Google Shape;321;p23"/>
          <p:cNvSpPr txBox="1"/>
          <p:nvPr/>
        </p:nvSpPr>
        <p:spPr>
          <a:xfrm>
            <a:off x="5108500" y="2590313"/>
            <a:ext cx="3133800" cy="9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Właściwości interfejsu COM</a:t>
            </a:r>
            <a:endParaRPr>
              <a:solidFill>
                <a:srgbClr val="FFFFFF"/>
              </a:solidFill>
              <a:latin typeface="Lato"/>
              <a:ea typeface="Lato"/>
              <a:cs typeface="Lato"/>
              <a:sym typeface="Lato"/>
            </a:endParaRPr>
          </a:p>
        </p:txBody>
      </p:sp>
      <p:sp>
        <p:nvSpPr>
          <p:cNvPr id="322" name="Google Shape;322;p23"/>
          <p:cNvSpPr/>
          <p:nvPr/>
        </p:nvSpPr>
        <p:spPr>
          <a:xfrm flipH="1" rot="-5400000">
            <a:off x="8271250" y="1805550"/>
            <a:ext cx="841200" cy="8991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rot="10800000">
            <a:off x="6186950" y="3600"/>
            <a:ext cx="571500" cy="469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4"/>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p>
        </p:txBody>
      </p:sp>
      <p:sp>
        <p:nvSpPr>
          <p:cNvPr id="329" name="Google Shape;329;p24"/>
          <p:cNvSpPr txBox="1"/>
          <p:nvPr>
            <p:ph type="title"/>
          </p:nvPr>
        </p:nvSpPr>
        <p:spPr>
          <a:xfrm>
            <a:off x="1297500" y="793475"/>
            <a:ext cx="56097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Interfejs LPT</a:t>
            </a:r>
            <a:endParaRPr/>
          </a:p>
        </p:txBody>
      </p:sp>
      <p:sp>
        <p:nvSpPr>
          <p:cNvPr id="330" name="Google Shape;330;p24"/>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FFFFFF"/>
                </a:solidFill>
              </a:rPr>
              <a:t>Pierwotnie służył do jednokierunkowej komunikacji z drukarkami (tzw. port Centronics - 1970), z czasem rozbudowany do interfejsu dwukierunkowego (zapewniającego jednak wsteczną kompatybilność z portem Centronics nadal stosowanym w drukarkach).</a:t>
            </a:r>
            <a:endParaRPr>
              <a:solidFill>
                <a:srgbClr val="FFFFFF"/>
              </a:solidFill>
            </a:endParaRPr>
          </a:p>
        </p:txBody>
      </p:sp>
      <p:pic>
        <p:nvPicPr>
          <p:cNvPr id="331" name="Google Shape;331;p24"/>
          <p:cNvPicPr preferRelativeResize="0"/>
          <p:nvPr/>
        </p:nvPicPr>
        <p:blipFill>
          <a:blip r:embed="rId3">
            <a:alphaModFix/>
          </a:blip>
          <a:stretch>
            <a:fillRect/>
          </a:stretch>
        </p:blipFill>
        <p:spPr>
          <a:xfrm>
            <a:off x="389600" y="3717750"/>
            <a:ext cx="3174501" cy="1250700"/>
          </a:xfrm>
          <a:prstGeom prst="rect">
            <a:avLst/>
          </a:prstGeom>
          <a:noFill/>
          <a:ln>
            <a:noFill/>
          </a:ln>
        </p:spPr>
      </p:pic>
      <p:pic>
        <p:nvPicPr>
          <p:cNvPr id="332" name="Google Shape;332;p24"/>
          <p:cNvPicPr preferRelativeResize="0"/>
          <p:nvPr/>
        </p:nvPicPr>
        <p:blipFill>
          <a:blip r:embed="rId4">
            <a:alphaModFix/>
          </a:blip>
          <a:stretch>
            <a:fillRect/>
          </a:stretch>
        </p:blipFill>
        <p:spPr>
          <a:xfrm>
            <a:off x="5405289" y="2340025"/>
            <a:ext cx="3496913" cy="1377725"/>
          </a:xfrm>
          <a:prstGeom prst="rect">
            <a:avLst/>
          </a:prstGeom>
          <a:noFill/>
          <a:ln>
            <a:noFill/>
          </a:ln>
        </p:spPr>
      </p:pic>
      <p:sp>
        <p:nvSpPr>
          <p:cNvPr id="333" name="Google Shape;333;p24"/>
          <p:cNvSpPr txBox="1"/>
          <p:nvPr/>
        </p:nvSpPr>
        <p:spPr>
          <a:xfrm>
            <a:off x="3708400" y="3927150"/>
            <a:ext cx="4114800" cy="10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Lato"/>
                <a:ea typeface="Lato"/>
                <a:cs typeface="Lato"/>
                <a:sym typeface="Lato"/>
              </a:rPr>
              <a:t>(ang. Parallel Port, Line Print Terminal) 25-pinowe złącze w komputerach osobistych wykorzystywane w głównej mierze do podłączenia urządzeń peryferyjnych: drukarek, skanerów, ploterów</a:t>
            </a:r>
            <a:endParaRPr>
              <a:solidFill>
                <a:srgbClr val="FFFFFF"/>
              </a:solidFill>
              <a:latin typeface="Lato"/>
              <a:ea typeface="Lato"/>
              <a:cs typeface="Lato"/>
              <a:sym typeface="Lato"/>
            </a:endParaRPr>
          </a:p>
        </p:txBody>
      </p:sp>
      <p:sp>
        <p:nvSpPr>
          <p:cNvPr id="334" name="Google Shape;334;p24"/>
          <p:cNvSpPr/>
          <p:nvPr/>
        </p:nvSpPr>
        <p:spPr>
          <a:xfrm rot="10800000">
            <a:off x="7315200" y="14400"/>
            <a:ext cx="1828800" cy="1250700"/>
          </a:xfrm>
          <a:prstGeom prst="rtTriangle">
            <a:avLst/>
          </a:prstGeom>
          <a:solidFill>
            <a:srgbClr val="999999"/>
          </a:solidFill>
          <a:ln>
            <a:noFill/>
          </a:ln>
          <a:effectLst>
            <a:outerShdw blurRad="57150" rotWithShape="0" algn="bl" dir="1200000" dist="9525">
              <a:srgbClr val="F3F3F3">
                <a:alpha val="8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1000"/>
                                        <p:tgtEl>
                                          <p:spTgt spid="3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txBox="1"/>
          <p:nvPr/>
        </p:nvSpPr>
        <p:spPr>
          <a:xfrm>
            <a:off x="1181100" y="1866900"/>
            <a:ext cx="3505200" cy="914100"/>
          </a:xfrm>
          <a:prstGeom prst="rect">
            <a:avLst/>
          </a:prstGeom>
          <a:noFill/>
          <a:ln>
            <a:noFill/>
          </a:ln>
        </p:spPr>
        <p:txBody>
          <a:bodyPr anchorCtr="0" anchor="t" bIns="91425" lIns="91425" spcFirstLastPara="1" rIns="91425" wrap="square" tIns="91425">
            <a:noAutofit/>
          </a:bodyPr>
          <a:lstStyle/>
          <a:p>
            <a:pPr indent="0" lvl="0" marL="0" rtl="0" algn="l">
              <a:lnSpc>
                <a:spcPct val="184090"/>
              </a:lnSpc>
              <a:spcBef>
                <a:spcPts val="1900"/>
              </a:spcBef>
              <a:spcAft>
                <a:spcPts val="0"/>
              </a:spcAft>
              <a:buNone/>
            </a:pPr>
            <a:r>
              <a:rPr b="1" lang="en-GB" sz="1350">
                <a:solidFill>
                  <a:srgbClr val="FFFFFF"/>
                </a:solidFill>
              </a:rPr>
              <a:t>Przykłady zastosowania portu LPT</a:t>
            </a:r>
            <a:endParaRPr b="1" sz="1350">
              <a:solidFill>
                <a:srgbClr val="FFFFFF"/>
              </a:solidFill>
            </a:endParaRPr>
          </a:p>
          <a:p>
            <a:pPr indent="0" lvl="0" marL="0" rtl="0" algn="l">
              <a:spcBef>
                <a:spcPts val="1500"/>
              </a:spcBef>
              <a:spcAft>
                <a:spcPts val="0"/>
              </a:spcAft>
              <a:buNone/>
            </a:pPr>
            <a:r>
              <a:t/>
            </a:r>
            <a:endParaRPr>
              <a:latin typeface="Lato"/>
              <a:ea typeface="Lato"/>
              <a:cs typeface="Lato"/>
              <a:sym typeface="Lato"/>
            </a:endParaRPr>
          </a:p>
        </p:txBody>
      </p:sp>
      <p:sp>
        <p:nvSpPr>
          <p:cNvPr id="341" name="Google Shape;341;p25"/>
          <p:cNvSpPr txBox="1"/>
          <p:nvPr/>
        </p:nvSpPr>
        <p:spPr>
          <a:xfrm>
            <a:off x="5524500" y="1866900"/>
            <a:ext cx="3517800" cy="914100"/>
          </a:xfrm>
          <a:prstGeom prst="rect">
            <a:avLst/>
          </a:prstGeom>
          <a:noFill/>
          <a:ln>
            <a:noFill/>
          </a:ln>
        </p:spPr>
        <p:txBody>
          <a:bodyPr anchorCtr="0" anchor="t" bIns="91425" lIns="91425" spcFirstLastPara="1" rIns="91425" wrap="square" tIns="91425">
            <a:noAutofit/>
          </a:bodyPr>
          <a:lstStyle/>
          <a:p>
            <a:pPr indent="0" lvl="0" marL="0" rtl="0" algn="l">
              <a:lnSpc>
                <a:spcPct val="184090"/>
              </a:lnSpc>
              <a:spcBef>
                <a:spcPts val="1900"/>
              </a:spcBef>
              <a:spcAft>
                <a:spcPts val="0"/>
              </a:spcAft>
              <a:buNone/>
            </a:pPr>
            <a:r>
              <a:rPr b="1" lang="en-GB" sz="1350">
                <a:solidFill>
                  <a:srgbClr val="FFFFFF"/>
                </a:solidFill>
              </a:rPr>
              <a:t>Właściwości interfejsu LPT</a:t>
            </a:r>
            <a:endParaRPr b="1" sz="1350">
              <a:solidFill>
                <a:srgbClr val="FFFFFF"/>
              </a:solidFill>
            </a:endParaRPr>
          </a:p>
          <a:p>
            <a:pPr indent="0" lvl="0" marL="0" rtl="0" algn="l">
              <a:spcBef>
                <a:spcPts val="1500"/>
              </a:spcBef>
              <a:spcAft>
                <a:spcPts val="0"/>
              </a:spcAft>
              <a:buNone/>
            </a:pPr>
            <a:r>
              <a:t/>
            </a:r>
            <a:endParaRPr>
              <a:latin typeface="Lato"/>
              <a:ea typeface="Lato"/>
              <a:cs typeface="Lato"/>
              <a:sym typeface="Lato"/>
            </a:endParaRPr>
          </a:p>
        </p:txBody>
      </p:sp>
      <p:sp>
        <p:nvSpPr>
          <p:cNvPr id="342" name="Google Shape;342;p25"/>
          <p:cNvSpPr txBox="1"/>
          <p:nvPr/>
        </p:nvSpPr>
        <p:spPr>
          <a:xfrm>
            <a:off x="546100" y="2641600"/>
            <a:ext cx="4140300" cy="2273400"/>
          </a:xfrm>
          <a:prstGeom prst="rect">
            <a:avLst/>
          </a:prstGeom>
          <a:noFill/>
          <a:ln>
            <a:noFill/>
          </a:ln>
        </p:spPr>
        <p:txBody>
          <a:bodyPr anchorCtr="0" anchor="t" bIns="91425" lIns="91425" spcFirstLastPara="1" rIns="91425" wrap="square" tIns="91425">
            <a:noAutofit/>
          </a:bodyPr>
          <a:lstStyle/>
          <a:p>
            <a:pPr indent="-304800" lvl="0" marL="647700" rtl="0" algn="just">
              <a:lnSpc>
                <a:spcPct val="115000"/>
              </a:lnSpc>
              <a:spcBef>
                <a:spcPts val="0"/>
              </a:spcBef>
              <a:spcAft>
                <a:spcPts val="0"/>
              </a:spcAft>
              <a:buClr>
                <a:srgbClr val="FFFFFF"/>
              </a:buClr>
              <a:buSzPts val="1200"/>
              <a:buChar char="●"/>
            </a:pPr>
            <a:r>
              <a:rPr lang="en-GB" sz="1200">
                <a:solidFill>
                  <a:srgbClr val="FFFFFF"/>
                </a:solidFill>
              </a:rPr>
              <a:t>podłączenie drukarek</a:t>
            </a:r>
            <a:endParaRPr sz="1200">
              <a:solidFill>
                <a:srgbClr val="FFFFFF"/>
              </a:solidFill>
            </a:endParaRPr>
          </a:p>
          <a:p>
            <a:pPr indent="-304800" lvl="0" marL="647700" rtl="0" algn="just">
              <a:lnSpc>
                <a:spcPct val="115000"/>
              </a:lnSpc>
              <a:spcBef>
                <a:spcPts val="0"/>
              </a:spcBef>
              <a:spcAft>
                <a:spcPts val="0"/>
              </a:spcAft>
              <a:buClr>
                <a:srgbClr val="FFFFFF"/>
              </a:buClr>
              <a:buSzPts val="1200"/>
              <a:buChar char="●"/>
            </a:pPr>
            <a:r>
              <a:rPr lang="en-GB" sz="1200">
                <a:solidFill>
                  <a:srgbClr val="FFFFFF"/>
                </a:solidFill>
              </a:rPr>
              <a:t>przesyłanie danych pomiędzy dwoma komputerami</a:t>
            </a:r>
            <a:endParaRPr sz="1200">
              <a:solidFill>
                <a:srgbClr val="FFFFFF"/>
              </a:solidFill>
            </a:endParaRPr>
          </a:p>
          <a:p>
            <a:pPr indent="-304800" lvl="0" marL="647700" rtl="0" algn="just">
              <a:lnSpc>
                <a:spcPct val="115000"/>
              </a:lnSpc>
              <a:spcBef>
                <a:spcPts val="0"/>
              </a:spcBef>
              <a:spcAft>
                <a:spcPts val="0"/>
              </a:spcAft>
              <a:buClr>
                <a:srgbClr val="FFFFFF"/>
              </a:buClr>
              <a:buSzPts val="1200"/>
              <a:buChar char="●"/>
            </a:pPr>
            <a:r>
              <a:rPr lang="en-GB" sz="1200">
                <a:solidFill>
                  <a:srgbClr val="FFFFFF"/>
                </a:solidFill>
              </a:rPr>
              <a:t>podłączenie skanerów</a:t>
            </a:r>
            <a:endParaRPr sz="1200">
              <a:solidFill>
                <a:srgbClr val="FFFFFF"/>
              </a:solidFill>
            </a:endParaRPr>
          </a:p>
          <a:p>
            <a:pPr indent="-304800" lvl="0" marL="647700" rtl="0" algn="just">
              <a:lnSpc>
                <a:spcPct val="115000"/>
              </a:lnSpc>
              <a:spcBef>
                <a:spcPts val="0"/>
              </a:spcBef>
              <a:spcAft>
                <a:spcPts val="0"/>
              </a:spcAft>
              <a:buClr>
                <a:srgbClr val="FFFFFF"/>
              </a:buClr>
              <a:buSzPts val="1200"/>
              <a:buChar char="●"/>
            </a:pPr>
            <a:r>
              <a:rPr lang="en-GB" sz="1200">
                <a:solidFill>
                  <a:srgbClr val="FFFFFF"/>
                </a:solidFill>
              </a:rPr>
              <a:t>podłączenie zewnętrznych napędów CD-ROM</a:t>
            </a:r>
            <a:endParaRPr sz="1200">
              <a:solidFill>
                <a:srgbClr val="FFFFFF"/>
              </a:solidFill>
            </a:endParaRPr>
          </a:p>
          <a:p>
            <a:pPr indent="-304800" lvl="0" marL="647700" rtl="0" algn="just">
              <a:lnSpc>
                <a:spcPct val="115000"/>
              </a:lnSpc>
              <a:spcBef>
                <a:spcPts val="0"/>
              </a:spcBef>
              <a:spcAft>
                <a:spcPts val="0"/>
              </a:spcAft>
              <a:buClr>
                <a:srgbClr val="FFFFFF"/>
              </a:buClr>
              <a:buSzPts val="1200"/>
              <a:buChar char="●"/>
            </a:pPr>
            <a:r>
              <a:rPr lang="en-GB" sz="1200">
                <a:solidFill>
                  <a:srgbClr val="FFFFFF"/>
                </a:solidFill>
              </a:rPr>
              <a:t>podłączenie pamięci masowych, np. napędów ZIP</a:t>
            </a:r>
            <a:endParaRPr sz="1200">
              <a:solidFill>
                <a:srgbClr val="FFFFFF"/>
              </a:solidFill>
            </a:endParaRPr>
          </a:p>
          <a:p>
            <a:pPr indent="0" lvl="0" marL="457200" rtl="0" algn="just">
              <a:lnSpc>
                <a:spcPct val="115000"/>
              </a:lnSpc>
              <a:spcBef>
                <a:spcPts val="1900"/>
              </a:spcBef>
              <a:spcAft>
                <a:spcPts val="0"/>
              </a:spcAft>
              <a:buNone/>
            </a:pPr>
            <a:r>
              <a:t/>
            </a:r>
            <a:endParaRPr sz="1200">
              <a:solidFill>
                <a:srgbClr val="FFFFFF"/>
              </a:solidFill>
            </a:endParaRPr>
          </a:p>
          <a:p>
            <a:pPr indent="0" lvl="0" marL="457200" rtl="0" algn="just">
              <a:lnSpc>
                <a:spcPct val="115000"/>
              </a:lnSpc>
              <a:spcBef>
                <a:spcPts val="1900"/>
              </a:spcBef>
              <a:spcAft>
                <a:spcPts val="1900"/>
              </a:spcAft>
              <a:buNone/>
            </a:pPr>
            <a:r>
              <a:t/>
            </a:r>
            <a:endParaRPr sz="1200">
              <a:solidFill>
                <a:srgbClr val="FFFFFF"/>
              </a:solidFill>
            </a:endParaRPr>
          </a:p>
        </p:txBody>
      </p:sp>
      <p:sp>
        <p:nvSpPr>
          <p:cNvPr id="343" name="Google Shape;343;p25"/>
          <p:cNvSpPr txBox="1"/>
          <p:nvPr/>
        </p:nvSpPr>
        <p:spPr>
          <a:xfrm>
            <a:off x="5422900" y="2736050"/>
            <a:ext cx="2837400" cy="1409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GB" sz="1200">
                <a:solidFill>
                  <a:srgbClr val="FFFFFF"/>
                </a:solidFill>
              </a:rPr>
              <a:t>Szybkość transferu do 2Mb/s</a:t>
            </a:r>
            <a:endParaRPr sz="1200">
              <a:solidFill>
                <a:srgbClr val="FFFFFF"/>
              </a:solidFill>
            </a:endParaRPr>
          </a:p>
          <a:p>
            <a:pPr indent="-304800" lvl="0" marL="457200" rtl="0" algn="l">
              <a:spcBef>
                <a:spcPts val="0"/>
              </a:spcBef>
              <a:spcAft>
                <a:spcPts val="0"/>
              </a:spcAft>
              <a:buClr>
                <a:srgbClr val="FFFFFF"/>
              </a:buClr>
              <a:buSzPts val="1200"/>
              <a:buChar char="●"/>
            </a:pPr>
            <a:r>
              <a:rPr lang="en-GB" sz="1200">
                <a:solidFill>
                  <a:srgbClr val="FFFFFF"/>
                </a:solidFill>
              </a:rPr>
              <a:t>Długość kabla do 2m</a:t>
            </a:r>
            <a:endParaRPr sz="1200">
              <a:solidFill>
                <a:srgbClr val="FFFFFF"/>
              </a:solidFill>
            </a:endParaRPr>
          </a:p>
          <a:p>
            <a:pPr indent="-304800" lvl="0" marL="457200" rtl="0" algn="l">
              <a:spcBef>
                <a:spcPts val="0"/>
              </a:spcBef>
              <a:spcAft>
                <a:spcPts val="0"/>
              </a:spcAft>
              <a:buClr>
                <a:srgbClr val="FFFFFF"/>
              </a:buClr>
              <a:buSzPts val="1200"/>
              <a:buChar char="●"/>
            </a:pPr>
            <a:r>
              <a:rPr lang="en-GB" sz="1200">
                <a:solidFill>
                  <a:srgbClr val="FFFFFF"/>
                </a:solidFill>
              </a:rPr>
              <a:t>Zasilanie przez interfejs: nie</a:t>
            </a:r>
            <a:endParaRPr sz="1200">
              <a:solidFill>
                <a:srgbClr val="FFFFFF"/>
              </a:solidFill>
            </a:endParaRPr>
          </a:p>
          <a:p>
            <a:pPr indent="-304800" lvl="0" marL="457200" rtl="0" algn="l">
              <a:spcBef>
                <a:spcPts val="0"/>
              </a:spcBef>
              <a:spcAft>
                <a:spcPts val="0"/>
              </a:spcAft>
              <a:buClr>
                <a:srgbClr val="FFFFFF"/>
              </a:buClr>
              <a:buSzPts val="1200"/>
              <a:buChar char="●"/>
            </a:pPr>
            <a:r>
              <a:rPr lang="en-GB" sz="1200">
                <a:solidFill>
                  <a:srgbClr val="FFFFFF"/>
                </a:solidFill>
              </a:rPr>
              <a:t>Hot plugging: nie</a:t>
            </a:r>
            <a:endParaRPr sz="12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